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98" r:id="rId2"/>
    <p:sldId id="291" r:id="rId3"/>
    <p:sldId id="297" r:id="rId4"/>
    <p:sldId id="292" r:id="rId5"/>
    <p:sldId id="296" r:id="rId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F38A"/>
    <a:srgbClr val="7C9B7C"/>
    <a:srgbClr val="2EFF68"/>
    <a:srgbClr val="000000"/>
    <a:srgbClr val="01A903"/>
    <a:srgbClr val="009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125" autoAdjust="0"/>
  </p:normalViewPr>
  <p:slideViewPr>
    <p:cSldViewPr snapToGrid="0" snapToObjects="1" showGuides="1">
      <p:cViewPr varScale="1">
        <p:scale>
          <a:sx n="92" d="100"/>
          <a:sy n="92" d="100"/>
        </p:scale>
        <p:origin x="-1472" y="-96"/>
      </p:cViewPr>
      <p:guideLst>
        <p:guide orient="horz"/>
        <p:guide pos="28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1ECFA40-EC85-E94E-99B4-634C4FFE31F5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010F799F-BE7C-3E4D-97C0-34F43D2331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27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D31D4E-9D1A-CC45-A86E-46B547A44A8D}" type="slidenum">
              <a:rPr lang="es-MX" sz="1200">
                <a:latin typeface="Calibri" charset="0"/>
              </a:rPr>
              <a:pPr eaLnBrk="1" hangingPunct="1"/>
              <a:t>1</a:t>
            </a:fld>
            <a:endParaRPr lang="es-MX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D31D4E-9D1A-CC45-A86E-46B547A44A8D}" type="slidenum">
              <a:rPr lang="es-MX" sz="1200">
                <a:latin typeface="Calibri" charset="0"/>
              </a:rPr>
              <a:pPr eaLnBrk="1" hangingPunct="1"/>
              <a:t>2</a:t>
            </a:fld>
            <a:endParaRPr lang="es-MX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D31D4E-9D1A-CC45-A86E-46B547A44A8D}" type="slidenum">
              <a:rPr lang="es-MX" sz="1200">
                <a:latin typeface="Calibri" charset="0"/>
              </a:rPr>
              <a:pPr eaLnBrk="1" hangingPunct="1"/>
              <a:t>3</a:t>
            </a:fld>
            <a:endParaRPr lang="es-MX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D31D4E-9D1A-CC45-A86E-46B547A44A8D}" type="slidenum">
              <a:rPr lang="es-MX" sz="1200">
                <a:latin typeface="Calibri" charset="0"/>
              </a:rPr>
              <a:pPr eaLnBrk="1" hangingPunct="1"/>
              <a:t>4</a:t>
            </a:fld>
            <a:endParaRPr lang="es-MX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D31D4E-9D1A-CC45-A86E-46B547A44A8D}" type="slidenum">
              <a:rPr lang="es-MX" sz="1200">
                <a:latin typeface="Calibri" charset="0"/>
              </a:rPr>
              <a:pPr eaLnBrk="1" hangingPunct="1"/>
              <a:t>5</a:t>
            </a:fld>
            <a:endParaRPr lang="es-MX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MX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EE32D7-DAF5-B742-9A63-7E9A7D30F76F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55454-4759-8944-A3FC-0891774158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68138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A4A13E-D598-D845-8C55-CA8F6EF3E4D9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49E02-98C3-EA4F-A610-7A3722A66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6214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6538BC-D043-EF41-8854-51B17F1D1E9A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5DC5D-265F-014F-A002-B5563B73EF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8811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E9046A-C6E7-DA4F-8B58-F21EC0AC7DD3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FA5F5-54B4-3545-908D-748AA98CCE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41202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563523-6EC2-E640-A804-2C59B1CA4EA0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DDADE4-DE02-484B-BE2C-3C6BCE071C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32485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67EF5-0756-2E4F-A9C1-463AEE012D41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95C76-0BBC-FF4F-A5ED-2A4D5BDAB5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82343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75D021-D134-3B4B-A355-287062FCE979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2A9D5-9240-8245-91AB-95FBF59582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71740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2E3339-4914-7449-9BF5-FBAA2A0C9416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5656E-3133-9947-BBEE-E56DE8102E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79225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B0301-613A-664B-A343-F0381BBDD875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76AD1-A4AF-014A-A0C0-A83EC88E16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639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C80602-EDFB-B644-8A7E-BE539EC2B54B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12290-6509-504F-B0F5-780A6BA546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11970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504699-985E-8245-A1E6-21EC5092FD6B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84DBC-D8B2-C046-9E32-4D884C8250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7299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3EC899E7-4B64-7D4C-A805-F9CBB06A6FFA}" type="datetime1">
              <a:rPr lang="en-US"/>
              <a:pPr/>
              <a:t>11/13/14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03CAE39-8BB5-BE4A-B0B5-AAA8ACB1BE1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 spd="med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gif"/><Relationship Id="rId6" Type="http://schemas.openxmlformats.org/officeDocument/2006/relationships/image" Target="../media/image4.gif"/><Relationship Id="rId7" Type="http://schemas.openxmlformats.org/officeDocument/2006/relationships/image" Target="../media/image5.jpg"/><Relationship Id="rId8" Type="http://schemas.openxmlformats.org/officeDocument/2006/relationships/image" Target="../media/image6.gif"/><Relationship Id="rId9" Type="http://schemas.openxmlformats.org/officeDocument/2006/relationships/image" Target="../media/image7.jpg"/><Relationship Id="rId10" Type="http://schemas.openxmlformats.org/officeDocument/2006/relationships/image" Target="../media/image8.tiff"/><Relationship Id="rId11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gif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14.png"/><Relationship Id="rId6" Type="http://schemas.openxmlformats.org/officeDocument/2006/relationships/image" Target="../media/image15.tiff"/><Relationship Id="rId7" Type="http://schemas.openxmlformats.org/officeDocument/2006/relationships/image" Target="../media/image16.tiff"/><Relationship Id="rId8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gif"/><Relationship Id="rId6" Type="http://schemas.openxmlformats.org/officeDocument/2006/relationships/image" Target="../media/image4.gif"/><Relationship Id="rId7" Type="http://schemas.openxmlformats.org/officeDocument/2006/relationships/image" Target="../media/image5.jpg"/><Relationship Id="rId8" Type="http://schemas.openxmlformats.org/officeDocument/2006/relationships/image" Target="../media/image6.gif"/><Relationship Id="rId9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65488" y="1468438"/>
            <a:ext cx="5551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03" rIns="0" bIns="0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>
                <a:solidFill>
                  <a:srgbClr val="FFFFFF"/>
                </a:solidFill>
                <a:latin typeface="Calibri" charset="0"/>
                <a:cs typeface="Arial" charset="0"/>
              </a:rPr>
              <a:t>Titulo de la presentación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63863" y="1446213"/>
            <a:ext cx="6002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Geospatial Data Integration for </a:t>
            </a:r>
          </a:p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Forest Carbon Monitoring:</a:t>
            </a:r>
          </a:p>
          <a:p>
            <a:pPr algn="ctr" eaLnBrk="1" hangingPunct="1"/>
            <a:endParaRPr lang="en-US" sz="1000">
              <a:solidFill>
                <a:schemeClr val="bg1"/>
              </a:solidFill>
              <a:latin typeface="Tw Cen MT" charset="0"/>
              <a:cs typeface="Tw Cen MT" charset="0"/>
            </a:endParaRPr>
          </a:p>
          <a:p>
            <a:pPr algn="ctr" eaLnBrk="1" hangingPunct="1"/>
            <a:r>
              <a:rPr lang="en-US" sz="3800">
                <a:solidFill>
                  <a:srgbClr val="77F38A"/>
                </a:solidFill>
                <a:latin typeface="Tw Cen MT" charset="0"/>
                <a:cs typeface="Tw Cen MT" charset="0"/>
              </a:rPr>
              <a:t>Southeast Mexico and Beyond</a:t>
            </a:r>
          </a:p>
        </p:txBody>
      </p:sp>
      <p:pic>
        <p:nvPicPr>
          <p:cNvPr id="3" name="Picture 2" descr="DSC_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3912" y="52169"/>
            <a:ext cx="8314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venir Medium"/>
                <a:cs typeface="Avenir Medium"/>
              </a:rPr>
              <a:t>Direct Measurement of Aboveground Carbon Dynamics</a:t>
            </a:r>
          </a:p>
          <a:p>
            <a:r>
              <a:rPr lang="en-US" sz="2300" b="1" dirty="0" smtClean="0">
                <a:latin typeface="Avenir Medium"/>
                <a:cs typeface="Avenir Medium"/>
              </a:rPr>
              <a:t>In Support of Large Area CMS Development</a:t>
            </a:r>
            <a:endParaRPr lang="en-US" sz="2300" b="1" dirty="0">
              <a:latin typeface="Avenir Medium"/>
              <a:cs typeface="Avenir Medium"/>
            </a:endParaRPr>
          </a:p>
        </p:txBody>
      </p:sp>
      <p:pic>
        <p:nvPicPr>
          <p:cNvPr id="2" name="Picture 1" descr="whrc_logo240x208n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7"/>
            <a:ext cx="1485900" cy="1236269"/>
          </a:xfrm>
          <a:prstGeom prst="rect">
            <a:avLst/>
          </a:prstGeom>
        </p:spPr>
      </p:pic>
      <p:pic>
        <p:nvPicPr>
          <p:cNvPr id="10" name="Picture 9" descr="nasa_col_logo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0" y="645263"/>
            <a:ext cx="977900" cy="858059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12273" y="890699"/>
            <a:ext cx="6361946" cy="6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 anchor="t" anchorCtr="0">
            <a:prstTxWarp prst="textNoShape">
              <a:avLst/>
            </a:prstTxWarp>
            <a:spAutoFit/>
          </a:bodyPr>
          <a:lstStyle/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Wayne Walker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Alessandro Baccini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Curtis Woodcock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>
                <a:latin typeface="Avenir Medium"/>
                <a:ea typeface="Times New Roman" pitchFamily="-65" charset="0"/>
                <a:cs typeface="Avenir Medium"/>
              </a:rPr>
              <a:t>,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 Luis Carvalho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Alicia Peduzzi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3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Fabio Gonçalves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4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Javier Corral Rivas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Carlos Lopez Sanchez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530710"/>
            <a:ext cx="9144000" cy="5327290"/>
          </a:xfrm>
          <a:prstGeom prst="rect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500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venir Medium"/>
                <a:cs typeface="Avenir Medium"/>
              </a:rPr>
              <a:t>  </a:t>
            </a:r>
            <a:endParaRPr lang="en-US" sz="1000" dirty="0">
              <a:solidFill>
                <a:schemeClr val="tx1"/>
              </a:solidFill>
              <a:latin typeface="Avenir Medium"/>
              <a:cs typeface="Avenir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439" y="1627072"/>
            <a:ext cx="4271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venir Medium"/>
                <a:cs typeface="Avenir Medium"/>
              </a:rPr>
              <a:t>Motivation</a:t>
            </a:r>
            <a:r>
              <a:rPr lang="en-US" i="1" dirty="0">
                <a:latin typeface="Avenir Medium"/>
                <a:cs typeface="Avenir Medium"/>
              </a:rPr>
              <a:t>:  </a:t>
            </a:r>
            <a:r>
              <a:rPr lang="en-US" dirty="0">
                <a:latin typeface="Avenir Medium"/>
                <a:cs typeface="Avenir Medium"/>
              </a:rPr>
              <a:t>Conventional approaches </a:t>
            </a:r>
            <a:r>
              <a:rPr lang="en-US" dirty="0" smtClean="0">
                <a:latin typeface="Avenir Medium"/>
                <a:cs typeface="Avenir Medium"/>
              </a:rPr>
              <a:t>to </a:t>
            </a:r>
            <a:r>
              <a:rPr lang="en-US" dirty="0">
                <a:latin typeface="Avenir Medium"/>
                <a:cs typeface="Avenir Medium"/>
              </a:rPr>
              <a:t>forest carbon emissions estimation </a:t>
            </a:r>
            <a:r>
              <a:rPr lang="en-US" dirty="0" smtClean="0">
                <a:latin typeface="Avenir Medium"/>
                <a:cs typeface="Avenir Medium"/>
              </a:rPr>
              <a:t>(i.e., IPCC) tend to be characterized </a:t>
            </a:r>
            <a:r>
              <a:rPr lang="en-US" dirty="0">
                <a:latin typeface="Avenir Medium"/>
                <a:cs typeface="Avenir Medium"/>
              </a:rPr>
              <a:t>by high </a:t>
            </a:r>
            <a:r>
              <a:rPr lang="en-US" dirty="0" smtClean="0">
                <a:latin typeface="Avenir Medium"/>
                <a:cs typeface="Avenir Medium"/>
              </a:rPr>
              <a:t>uncertainty…</a:t>
            </a:r>
            <a:endParaRPr lang="en-US" dirty="0">
              <a:latin typeface="Avenir Medium"/>
              <a:cs typeface="Avenir Medium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439" y="2985592"/>
            <a:ext cx="889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venir Medium"/>
                <a:cs typeface="Avenir Medium"/>
              </a:rPr>
              <a:t>Overall Goal:  </a:t>
            </a:r>
            <a:r>
              <a:rPr lang="en-US" sz="1600" dirty="0" smtClean="0">
                <a:latin typeface="Avenir Medium"/>
                <a:cs typeface="Avenir Medium"/>
              </a:rPr>
              <a:t>Demonstrate the potential for annual changes in aboveground carbon density (ACD) of forests to be estimated directly, consistently, and with quantified uncertainty at subnational to national scales.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9403" y="3903523"/>
            <a:ext cx="8666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venir Medium"/>
                <a:cs typeface="Avenir Medium"/>
              </a:rPr>
              <a:t>Specific Objectives:  </a:t>
            </a:r>
            <a:r>
              <a:rPr lang="en-US" sz="1600" dirty="0" smtClean="0">
                <a:latin typeface="Avenir Medium"/>
                <a:cs typeface="Avenir Medium"/>
              </a:rPr>
              <a:t>Quantify the certainty with which extensive field, off-the-shelf airborne LiDAR, and NASA satellite data can be used synergistically to estimate wall-to-wall changes in ACD for the country of Mexico: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9403" y="4940219"/>
            <a:ext cx="56919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600" dirty="0" smtClean="0">
                <a:latin typeface="Avenir Medium"/>
                <a:cs typeface="Avenir Medium"/>
              </a:rPr>
              <a:t>MODIS:  15-years (2001-15) @ 500 m nationally</a:t>
            </a:r>
          </a:p>
          <a:p>
            <a:pPr marL="342900" indent="-342900">
              <a:buFontTx/>
              <a:buAutoNum type="arabicParenBoth"/>
            </a:pPr>
            <a:r>
              <a:rPr lang="en-US" sz="1600" dirty="0" smtClean="0">
                <a:latin typeface="Avenir Medium"/>
                <a:cs typeface="Avenir Medium"/>
              </a:rPr>
              <a:t>VIIRS:   5-years (2012-16) @ 375 m nationally</a:t>
            </a:r>
          </a:p>
          <a:p>
            <a:pPr marL="342900" indent="-342900">
              <a:buFontTx/>
              <a:buAutoNum type="arabicParenBoth"/>
            </a:pPr>
            <a:r>
              <a:rPr lang="en-US" sz="1600" dirty="0" smtClean="0">
                <a:latin typeface="Avenir Medium"/>
                <a:cs typeface="Avenir Medium"/>
              </a:rPr>
              <a:t>Landsat:  15-years (2001-15) @ 30-300 m subnationally</a:t>
            </a:r>
          </a:p>
          <a:p>
            <a:pPr marL="342900" indent="-342900">
              <a:buFontTx/>
              <a:buAutoNum type="arabicParenBoth"/>
            </a:pPr>
            <a:r>
              <a:rPr lang="en-US" sz="1600" dirty="0" smtClean="0">
                <a:latin typeface="Avenir Medium"/>
                <a:cs typeface="Avenir Medium"/>
              </a:rPr>
              <a:t>Independent accuracy assessment of Objectives 1-3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072796" y="6205492"/>
            <a:ext cx="5021117" cy="594360"/>
            <a:chOff x="3784099" y="6103158"/>
            <a:chExt cx="5021117" cy="594360"/>
          </a:xfrm>
        </p:grpSpPr>
        <p:pic>
          <p:nvPicPr>
            <p:cNvPr id="9" name="Picture 8" descr="BU_rgb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751" y="6103158"/>
              <a:ext cx="1324950" cy="594360"/>
            </a:xfrm>
            <a:prstGeom prst="rect">
              <a:avLst/>
            </a:prstGeom>
          </p:spPr>
        </p:pic>
        <p:pic>
          <p:nvPicPr>
            <p:cNvPr id="11" name="Picture 10" descr="UJED_version_academica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890" y="6103158"/>
              <a:ext cx="1418326" cy="594360"/>
            </a:xfrm>
            <a:prstGeom prst="rect">
              <a:avLst/>
            </a:prstGeom>
          </p:spPr>
        </p:pic>
        <p:pic>
          <p:nvPicPr>
            <p:cNvPr id="12" name="Picture 11" descr="usfs_col_logo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978" y="6103158"/>
              <a:ext cx="529689" cy="594360"/>
            </a:xfrm>
            <a:prstGeom prst="rect">
              <a:avLst/>
            </a:prstGeom>
          </p:spPr>
        </p:pic>
        <p:pic>
          <p:nvPicPr>
            <p:cNvPr id="13" name="Picture 12" descr="osu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44" y="6103158"/>
              <a:ext cx="652668" cy="594360"/>
            </a:xfrm>
            <a:prstGeom prst="rect">
              <a:avLst/>
            </a:prstGeom>
          </p:spPr>
        </p:pic>
        <p:pic>
          <p:nvPicPr>
            <p:cNvPr id="14" name="Picture 13" descr="whrc_logo240x208noC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099" y="6103158"/>
              <a:ext cx="714375" cy="59436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562008" y="1765747"/>
            <a:ext cx="4306315" cy="989742"/>
            <a:chOff x="4203078" y="1986643"/>
            <a:chExt cx="4306315" cy="989742"/>
          </a:xfrm>
        </p:grpSpPr>
        <p:pic>
          <p:nvPicPr>
            <p:cNvPr id="18" name="Picture 17" descr="Formula.tif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078" y="1986643"/>
              <a:ext cx="4306315" cy="9625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432509" y="2760941"/>
              <a:ext cx="10171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 smtClean="0">
                  <a:latin typeface="Avenir Medium"/>
                  <a:cs typeface="Avenir Medium"/>
                </a:rPr>
                <a:t>Herold</a:t>
              </a:r>
              <a:r>
                <a:rPr lang="en-US" sz="800" dirty="0" smtClean="0">
                  <a:latin typeface="Avenir Medium"/>
                  <a:cs typeface="Avenir Medium"/>
                </a:rPr>
                <a:t> et al. 2011</a:t>
              </a:r>
              <a:endParaRPr lang="en-US" sz="800" dirty="0">
                <a:latin typeface="Avenir Medium"/>
                <a:cs typeface="Avenir Medium"/>
              </a:endParaRPr>
            </a:p>
          </p:txBody>
        </p:sp>
      </p:grpSp>
      <p:pic>
        <p:nvPicPr>
          <p:cNvPr id="5" name="Picture 4" descr="New_Formula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558" y="4913116"/>
            <a:ext cx="3223524" cy="11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889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20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023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whrc_logo240x208n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7"/>
            <a:ext cx="1485900" cy="1236269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12273" y="890699"/>
            <a:ext cx="6361946" cy="6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 anchor="t" anchorCtr="0">
            <a:prstTxWarp prst="textNoShape">
              <a:avLst/>
            </a:prstTxWarp>
            <a:spAutoFit/>
          </a:bodyPr>
          <a:lstStyle/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Wayne Walker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Alessandro Baccini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Curtis Woodcock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>
                <a:latin typeface="Avenir Medium"/>
                <a:ea typeface="Times New Roman" pitchFamily="-65" charset="0"/>
                <a:cs typeface="Avenir Medium"/>
              </a:rPr>
              <a:t>,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 Luis Carvalho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Alicia Peduzzi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3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Fabio Gonçalves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4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Javier Corral Rivas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Carlos Lopez Sanchez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3912" y="52169"/>
            <a:ext cx="8314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venir Medium"/>
                <a:cs typeface="Avenir Medium"/>
              </a:rPr>
              <a:t>Direct Measurement of Aboveground Carbon Dynamics</a:t>
            </a:r>
          </a:p>
          <a:p>
            <a:r>
              <a:rPr lang="en-US" sz="2300" b="1" dirty="0" smtClean="0">
                <a:latin typeface="Avenir Medium"/>
                <a:cs typeface="Avenir Medium"/>
              </a:rPr>
              <a:t>In Support of Large Area CMS Development</a:t>
            </a:r>
            <a:endParaRPr lang="en-US" sz="2300" b="1" dirty="0">
              <a:latin typeface="Avenir Medium"/>
              <a:cs typeface="Avenir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530710"/>
            <a:ext cx="9144000" cy="5327290"/>
          </a:xfrm>
          <a:prstGeom prst="rect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500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venir Medium"/>
                <a:cs typeface="Avenir Medium"/>
              </a:rPr>
              <a:t>  </a:t>
            </a:r>
            <a:endParaRPr lang="en-US" sz="1000" dirty="0">
              <a:solidFill>
                <a:schemeClr val="tx1"/>
              </a:solidFill>
              <a:latin typeface="Avenir Medium"/>
              <a:cs typeface="Avenir Medium"/>
            </a:endParaRPr>
          </a:p>
        </p:txBody>
      </p:sp>
      <p:pic>
        <p:nvPicPr>
          <p:cNvPr id="7" name="Picture 6" descr="CMS_propos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3" y="1662873"/>
            <a:ext cx="8600395" cy="5059056"/>
          </a:xfrm>
          <a:prstGeom prst="rect">
            <a:avLst/>
          </a:prstGeom>
        </p:spPr>
      </p:pic>
      <p:pic>
        <p:nvPicPr>
          <p:cNvPr id="12" name="Picture 11" descr="nasa_col_logo2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0" y="645263"/>
            <a:ext cx="977900" cy="85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892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65488" y="1468438"/>
            <a:ext cx="5551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03" rIns="0" bIns="0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>
                <a:solidFill>
                  <a:srgbClr val="FFFFFF"/>
                </a:solidFill>
                <a:latin typeface="Calibri" charset="0"/>
                <a:cs typeface="Arial" charset="0"/>
              </a:rPr>
              <a:t>Titulo de la presentación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63863" y="1446213"/>
            <a:ext cx="6002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Geospatial Data Integration for </a:t>
            </a:r>
          </a:p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Forest Carbon Monitoring:</a:t>
            </a:r>
          </a:p>
          <a:p>
            <a:pPr algn="ctr" eaLnBrk="1" hangingPunct="1"/>
            <a:endParaRPr lang="en-US" sz="1000">
              <a:solidFill>
                <a:schemeClr val="bg1"/>
              </a:solidFill>
              <a:latin typeface="Tw Cen MT" charset="0"/>
              <a:cs typeface="Tw Cen MT" charset="0"/>
            </a:endParaRPr>
          </a:p>
          <a:p>
            <a:pPr algn="ctr" eaLnBrk="1" hangingPunct="1"/>
            <a:r>
              <a:rPr lang="en-US" sz="3800">
                <a:solidFill>
                  <a:srgbClr val="77F38A"/>
                </a:solidFill>
                <a:latin typeface="Tw Cen MT" charset="0"/>
                <a:cs typeface="Tw Cen MT" charset="0"/>
              </a:rPr>
              <a:t>Southeast Mexico and Beyond</a:t>
            </a:r>
          </a:p>
        </p:txBody>
      </p:sp>
      <p:pic>
        <p:nvPicPr>
          <p:cNvPr id="3" name="Picture 2" descr="DSC_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530710"/>
            <a:ext cx="9144000" cy="5327290"/>
          </a:xfrm>
          <a:prstGeom prst="rect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500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venir Medium"/>
                <a:cs typeface="Avenir Medium"/>
              </a:rPr>
              <a:t>  </a:t>
            </a:r>
            <a:endParaRPr lang="en-US" sz="1000" dirty="0">
              <a:solidFill>
                <a:schemeClr val="tx1"/>
              </a:solidFill>
              <a:latin typeface="Avenir Medium"/>
              <a:cs typeface="Avenir Medium"/>
            </a:endParaRPr>
          </a:p>
        </p:txBody>
      </p:sp>
      <p:pic>
        <p:nvPicPr>
          <p:cNvPr id="2" name="Picture 1" descr="whrc_logo240x208n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7"/>
            <a:ext cx="1485900" cy="1236269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12273" y="890699"/>
            <a:ext cx="6361946" cy="6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 anchor="t" anchorCtr="0">
            <a:prstTxWarp prst="textNoShape">
              <a:avLst/>
            </a:prstTxWarp>
            <a:spAutoFit/>
          </a:bodyPr>
          <a:lstStyle/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Wayne Walker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Alessandro Baccini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Curtis Woodcock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>
                <a:latin typeface="Avenir Medium"/>
                <a:ea typeface="Times New Roman" pitchFamily="-65" charset="0"/>
                <a:cs typeface="Avenir Medium"/>
              </a:rPr>
              <a:t>,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 Luis Carvalho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Alicia Peduzzi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3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Fabio Gonçalves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4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Javier Corral Rivas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Carlos Lopez Sanchez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3912" y="52169"/>
            <a:ext cx="8314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venir Medium"/>
                <a:cs typeface="Avenir Medium"/>
              </a:rPr>
              <a:t>Direct Measurement of Aboveground Carbon Dynamics</a:t>
            </a:r>
          </a:p>
          <a:p>
            <a:r>
              <a:rPr lang="en-US" sz="2300" b="1" dirty="0" smtClean="0">
                <a:latin typeface="Avenir Medium"/>
                <a:cs typeface="Avenir Medium"/>
              </a:rPr>
              <a:t>In Support of Large Area CMS Development</a:t>
            </a:r>
            <a:endParaRPr lang="en-US" sz="2300" b="1" dirty="0">
              <a:latin typeface="Avenir Medium"/>
              <a:cs typeface="Avenir Medium"/>
            </a:endParaRPr>
          </a:p>
        </p:txBody>
      </p:sp>
      <p:pic>
        <p:nvPicPr>
          <p:cNvPr id="17" name="Picture 16" descr="nasa_col_logo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0" y="645263"/>
            <a:ext cx="977900" cy="85805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12241" y="3245066"/>
            <a:ext cx="4019263" cy="3532278"/>
            <a:chOff x="287996" y="2361482"/>
            <a:chExt cx="4019263" cy="3532278"/>
          </a:xfrm>
        </p:grpSpPr>
        <p:grpSp>
          <p:nvGrpSpPr>
            <p:cNvPr id="5" name="Group 4"/>
            <p:cNvGrpSpPr/>
            <p:nvPr/>
          </p:nvGrpSpPr>
          <p:grpSpPr>
            <a:xfrm>
              <a:off x="287996" y="2540960"/>
              <a:ext cx="3362500" cy="3352800"/>
              <a:chOff x="287996" y="1795436"/>
              <a:chExt cx="3362500" cy="3352800"/>
            </a:xfrm>
          </p:grpSpPr>
          <p:pic>
            <p:nvPicPr>
              <p:cNvPr id="11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287996" y="17954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2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440396" y="19478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3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592796" y="21002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8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745196" y="22526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19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897596" y="24050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0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049996" y="25574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202396" y="27098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2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354796" y="28622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3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507196" y="30146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4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659596" y="31670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5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811996" y="33194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  <p:pic>
            <p:nvPicPr>
              <p:cNvPr id="26" name="Picture 4" descr="map_zoom1.jpg"/>
              <p:cNvPicPr>
                <a:picLocks/>
              </p:cNvPicPr>
              <p:nvPr/>
            </p:nvPicPr>
            <p:blipFill rotWithShape="1">
              <a:blip r:embed="rId6" cstate="print"/>
              <a:srcRect l="-1" t="15416" r="48542"/>
              <a:stretch/>
            </p:blipFill>
            <p:spPr bwMode="auto">
              <a:xfrm>
                <a:off x="1964396" y="3471836"/>
                <a:ext cx="1686100" cy="167640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071821" y="2361482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venir Medium"/>
                  <a:cs typeface="Avenir Medium"/>
                </a:rPr>
                <a:t>2001</a:t>
              </a:r>
              <a:endParaRPr lang="en-US" dirty="0">
                <a:latin typeface="Avenir Medium"/>
                <a:cs typeface="Avenir Medium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09081" y="3880294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venir Medium"/>
                  <a:cs typeface="Avenir Medium"/>
                </a:rPr>
                <a:t>2012</a:t>
              </a:r>
              <a:endParaRPr lang="en-US" dirty="0">
                <a:latin typeface="Avenir Medium"/>
                <a:cs typeface="Avenir Medium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531350" y="2730814"/>
              <a:ext cx="1188171" cy="1181746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29956" y="2663846"/>
            <a:ext cx="2313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Time Series Biomass </a:t>
            </a:r>
          </a:p>
          <a:p>
            <a:r>
              <a:rPr lang="en-US" dirty="0" smtClean="0">
                <a:latin typeface="Avenir Medium"/>
                <a:cs typeface="Avenir Medium"/>
              </a:rPr>
              <a:t>Mapping</a:t>
            </a:r>
            <a:endParaRPr lang="en-US" dirty="0">
              <a:latin typeface="Avenir Medium"/>
              <a:cs typeface="Avenir Medium"/>
            </a:endParaRPr>
          </a:p>
        </p:txBody>
      </p:sp>
      <p:pic>
        <p:nvPicPr>
          <p:cNvPr id="30" name="Picture 29" descr="Trajectori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40" y="3803795"/>
            <a:ext cx="3335222" cy="2988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59740" y="3450110"/>
            <a:ext cx="3622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venir Medium"/>
                <a:cs typeface="Avenir Medium"/>
              </a:rPr>
              <a:t>Pixel-level Change Point Analysis</a:t>
            </a:r>
            <a:endParaRPr lang="en-US" dirty="0">
              <a:latin typeface="Avenir Medium"/>
              <a:cs typeface="Avenir Medium"/>
            </a:endParaRPr>
          </a:p>
        </p:txBody>
      </p:sp>
      <p:grpSp>
        <p:nvGrpSpPr>
          <p:cNvPr id="16385" name="Group 16384"/>
          <p:cNvGrpSpPr/>
          <p:nvPr/>
        </p:nvGrpSpPr>
        <p:grpSpPr>
          <a:xfrm>
            <a:off x="1131191" y="1641382"/>
            <a:ext cx="7931369" cy="1737360"/>
            <a:chOff x="1131191" y="1641382"/>
            <a:chExt cx="7931369" cy="1737360"/>
          </a:xfrm>
        </p:grpSpPr>
        <p:pic>
          <p:nvPicPr>
            <p:cNvPr id="35" name="Picture 34" descr="pan_smal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5744" y="1641382"/>
              <a:ext cx="5766816" cy="173736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131191" y="1656542"/>
              <a:ext cx="2070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venir Medium"/>
                  <a:cs typeface="Avenir Medium"/>
                </a:rPr>
                <a:t>Baccini et al. 2012</a:t>
              </a:r>
              <a:endParaRPr lang="en-US" dirty="0">
                <a:latin typeface="Avenir Medium"/>
                <a:cs typeface="Aveni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46252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65488" y="1468438"/>
            <a:ext cx="5551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03" rIns="0" bIns="0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>
                <a:solidFill>
                  <a:srgbClr val="FFFFFF"/>
                </a:solidFill>
                <a:latin typeface="Calibri" charset="0"/>
                <a:cs typeface="Arial" charset="0"/>
              </a:rPr>
              <a:t>Titulo de la presentación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63863" y="1446213"/>
            <a:ext cx="6002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Geospatial Data Integration for </a:t>
            </a:r>
          </a:p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Forest Carbon Monitoring:</a:t>
            </a:r>
          </a:p>
          <a:p>
            <a:pPr algn="ctr" eaLnBrk="1" hangingPunct="1"/>
            <a:endParaRPr lang="en-US" sz="1000">
              <a:solidFill>
                <a:schemeClr val="bg1"/>
              </a:solidFill>
              <a:latin typeface="Tw Cen MT" charset="0"/>
              <a:cs typeface="Tw Cen MT" charset="0"/>
            </a:endParaRPr>
          </a:p>
          <a:p>
            <a:pPr algn="ctr" eaLnBrk="1" hangingPunct="1"/>
            <a:r>
              <a:rPr lang="en-US" sz="3800">
                <a:solidFill>
                  <a:srgbClr val="77F38A"/>
                </a:solidFill>
                <a:latin typeface="Tw Cen MT" charset="0"/>
                <a:cs typeface="Tw Cen MT" charset="0"/>
              </a:rPr>
              <a:t>Southeast Mexico and Beyond</a:t>
            </a:r>
          </a:p>
        </p:txBody>
      </p:sp>
      <p:pic>
        <p:nvPicPr>
          <p:cNvPr id="3" name="Picture 2" descr="DSC_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530710"/>
            <a:ext cx="9144000" cy="5327290"/>
          </a:xfrm>
          <a:prstGeom prst="rect">
            <a:avLst/>
          </a:prstGeom>
          <a:solidFill>
            <a:schemeClr val="accent3">
              <a:lumMod val="40000"/>
              <a:lumOff val="60000"/>
              <a:alpha val="7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500" i="1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endParaRPr lang="en-US" sz="1000" dirty="0" smtClean="0">
              <a:solidFill>
                <a:schemeClr val="tx1"/>
              </a:solidFill>
              <a:latin typeface="Avenir Medium"/>
              <a:cs typeface="Avenir Medium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Avenir Medium"/>
                <a:cs typeface="Avenir Medium"/>
              </a:rPr>
              <a:t>  </a:t>
            </a:r>
            <a:endParaRPr lang="en-US" sz="1000" dirty="0">
              <a:solidFill>
                <a:schemeClr val="tx1"/>
              </a:solidFill>
              <a:latin typeface="Avenir Medium"/>
              <a:cs typeface="Avenir Medium"/>
            </a:endParaRPr>
          </a:p>
        </p:txBody>
      </p:sp>
      <p:pic>
        <p:nvPicPr>
          <p:cNvPr id="2" name="Picture 1" descr="whrc_logo240x208n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7"/>
            <a:ext cx="1485900" cy="1236269"/>
          </a:xfrm>
          <a:prstGeom prst="rect">
            <a:avLst/>
          </a:prstGeom>
        </p:spPr>
      </p:pic>
      <p:pic>
        <p:nvPicPr>
          <p:cNvPr id="7" name="Picture 6" descr="CMS_proposal_change_6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7" y="1986764"/>
            <a:ext cx="9057303" cy="4419095"/>
          </a:xfrm>
          <a:prstGeom prst="rect">
            <a:avLst/>
          </a:prstGeom>
        </p:spPr>
      </p:pic>
      <p:pic>
        <p:nvPicPr>
          <p:cNvPr id="8" name="Picture 7" descr="PastedGraphic-4.tif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7" r="17318" b="3513"/>
          <a:stretch/>
        </p:blipFill>
        <p:spPr>
          <a:xfrm>
            <a:off x="1385306" y="2168069"/>
            <a:ext cx="1577133" cy="914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PastedGraphic-6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6" r="16179" b="3382"/>
          <a:stretch/>
        </p:blipFill>
        <p:spPr>
          <a:xfrm>
            <a:off x="7324548" y="2168070"/>
            <a:ext cx="1586399" cy="914400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12273" y="890699"/>
            <a:ext cx="6361946" cy="6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 anchor="t" anchorCtr="0">
            <a:prstTxWarp prst="textNoShape">
              <a:avLst/>
            </a:prstTxWarp>
            <a:spAutoFit/>
          </a:bodyPr>
          <a:lstStyle/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Wayne Walker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Alessandro Baccini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Curtis Woodcock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>
                <a:latin typeface="Avenir Medium"/>
                <a:ea typeface="Times New Roman" pitchFamily="-65" charset="0"/>
                <a:cs typeface="Avenir Medium"/>
              </a:rPr>
              <a:t>,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 Luis Carvalho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Alicia Peduzzi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3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Fabio Gonçalves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4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Javier Corral Rivas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Carlos Lopez Sanchez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3912" y="52169"/>
            <a:ext cx="8314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venir Medium"/>
                <a:cs typeface="Avenir Medium"/>
              </a:rPr>
              <a:t>Direct Measurement of Aboveground Carbon Dynamics</a:t>
            </a:r>
          </a:p>
          <a:p>
            <a:r>
              <a:rPr lang="en-US" sz="2300" b="1" dirty="0" smtClean="0">
                <a:latin typeface="Avenir Medium"/>
                <a:cs typeface="Avenir Medium"/>
              </a:rPr>
              <a:t>In Support of Large Area CMS Development</a:t>
            </a:r>
            <a:endParaRPr lang="en-US" sz="2300" b="1" dirty="0">
              <a:latin typeface="Avenir Medium"/>
              <a:cs typeface="Avenir Medium"/>
            </a:endParaRPr>
          </a:p>
        </p:txBody>
      </p:sp>
      <p:pic>
        <p:nvPicPr>
          <p:cNvPr id="17" name="Picture 16" descr="nasa_col_logo2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0" y="645263"/>
            <a:ext cx="977900" cy="858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38" y="2071428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venir Medium"/>
                <a:cs typeface="Avenir Medium"/>
              </a:rPr>
              <a:t>2001-2012</a:t>
            </a:r>
            <a:endParaRPr lang="en-US" sz="1000" b="1" dirty="0">
              <a:latin typeface="Avenir Medium"/>
              <a:cs typeface="Avenir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79058" y="2071962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venir Medium"/>
                <a:cs typeface="Avenir Medium"/>
              </a:rPr>
              <a:t>2001-2012</a:t>
            </a:r>
            <a:endParaRPr lang="en-US" sz="1000" b="1" dirty="0">
              <a:latin typeface="Avenir Medium"/>
              <a:cs typeface="Avenir 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60882" y="2072570"/>
            <a:ext cx="800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venir Medium"/>
                <a:cs typeface="Avenir Medium"/>
              </a:rPr>
              <a:t>2001-2012</a:t>
            </a:r>
            <a:endParaRPr lang="en-US" sz="1000" b="1" dirty="0"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51998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265488" y="1468438"/>
            <a:ext cx="555148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35203" rIns="0" bIns="0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>
                <a:solidFill>
                  <a:srgbClr val="FFFFFF"/>
                </a:solidFill>
                <a:latin typeface="Calibri" charset="0"/>
                <a:cs typeface="Arial" charset="0"/>
              </a:rPr>
              <a:t>Titulo de la presentación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63863" y="1446213"/>
            <a:ext cx="60023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Geospatial Data Integration for </a:t>
            </a:r>
          </a:p>
          <a:p>
            <a:pPr algn="ctr" eaLnBrk="1" hangingPunct="1"/>
            <a:r>
              <a:rPr lang="en-US" sz="3200">
                <a:solidFill>
                  <a:schemeClr val="bg1"/>
                </a:solidFill>
                <a:latin typeface="Tw Cen MT" charset="0"/>
                <a:cs typeface="Tw Cen MT" charset="0"/>
              </a:rPr>
              <a:t>Forest Carbon Monitoring:</a:t>
            </a:r>
          </a:p>
          <a:p>
            <a:pPr algn="ctr" eaLnBrk="1" hangingPunct="1"/>
            <a:endParaRPr lang="en-US" sz="1000">
              <a:solidFill>
                <a:schemeClr val="bg1"/>
              </a:solidFill>
              <a:latin typeface="Tw Cen MT" charset="0"/>
              <a:cs typeface="Tw Cen MT" charset="0"/>
            </a:endParaRPr>
          </a:p>
          <a:p>
            <a:pPr algn="ctr" eaLnBrk="1" hangingPunct="1"/>
            <a:r>
              <a:rPr lang="en-US" sz="3800">
                <a:solidFill>
                  <a:srgbClr val="77F38A"/>
                </a:solidFill>
                <a:latin typeface="Tw Cen MT" charset="0"/>
                <a:cs typeface="Tw Cen MT" charset="0"/>
              </a:rPr>
              <a:t>Southeast Mexico and Beyond</a:t>
            </a:r>
          </a:p>
        </p:txBody>
      </p:sp>
      <p:pic>
        <p:nvPicPr>
          <p:cNvPr id="3" name="Picture 2" descr="DSC_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whrc_logo240x208no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7"/>
            <a:ext cx="1485900" cy="1236269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12273" y="890699"/>
            <a:ext cx="6361946" cy="630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2877" tIns="91439" rIns="182877" bIns="91439" anchor="t" anchorCtr="0">
            <a:prstTxWarp prst="textNoShape">
              <a:avLst/>
            </a:prstTxWarp>
            <a:spAutoFit/>
          </a:bodyPr>
          <a:lstStyle/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Wayne Walker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Alessandro Baccini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1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Curtis Woodcock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>
                <a:latin typeface="Avenir Medium"/>
                <a:ea typeface="Times New Roman" pitchFamily="-65" charset="0"/>
                <a:cs typeface="Avenir Medium"/>
              </a:rPr>
              <a:t>,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 Luis Carvalho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2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Alicia Peduzzi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3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</a:t>
            </a:r>
          </a:p>
          <a:p>
            <a:pPr defTabSz="5751513" eaLnBrk="0" hangingPunct="0">
              <a:spcAft>
                <a:spcPts val="600"/>
              </a:spcAft>
            </a:pP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Fabio Gonçalves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4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Javier Corral Rivas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  <a:r>
              <a:rPr lang="en-US" sz="1200" dirty="0" smtClean="0">
                <a:latin typeface="Avenir Medium"/>
                <a:ea typeface="Times New Roman" pitchFamily="-65" charset="0"/>
                <a:cs typeface="Avenir Medium"/>
              </a:rPr>
              <a:t>, Carlos Lopez Sanchez</a:t>
            </a:r>
            <a:r>
              <a:rPr lang="en-US" sz="1200" baseline="30000" dirty="0" smtClean="0">
                <a:latin typeface="Avenir Medium"/>
                <a:ea typeface="Times New Roman" pitchFamily="-65" charset="0"/>
                <a:cs typeface="Avenir Medium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3912" y="52169"/>
            <a:ext cx="83141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latin typeface="Avenir Medium"/>
                <a:cs typeface="Avenir Medium"/>
              </a:rPr>
              <a:t>Direct Measurement of Aboveground Carbon Dynamics</a:t>
            </a:r>
          </a:p>
          <a:p>
            <a:r>
              <a:rPr lang="en-US" sz="2300" b="1" dirty="0" smtClean="0">
                <a:latin typeface="Avenir Medium"/>
                <a:cs typeface="Avenir Medium"/>
              </a:rPr>
              <a:t>In Support of Large Area CMS Development</a:t>
            </a:r>
            <a:endParaRPr lang="en-US" sz="2300" b="1" dirty="0">
              <a:latin typeface="Avenir Medium"/>
              <a:cs typeface="Avenir Medium"/>
            </a:endParaRPr>
          </a:p>
        </p:txBody>
      </p:sp>
      <p:pic>
        <p:nvPicPr>
          <p:cNvPr id="11" name="Picture 10" descr="nasa_col_logo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10" y="645263"/>
            <a:ext cx="977900" cy="858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7438" y="3146237"/>
            <a:ext cx="2976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Thank you!</a:t>
            </a: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72796" y="6205492"/>
            <a:ext cx="5021117" cy="594360"/>
            <a:chOff x="3784099" y="6103158"/>
            <a:chExt cx="5021117" cy="594360"/>
          </a:xfrm>
        </p:grpSpPr>
        <p:pic>
          <p:nvPicPr>
            <p:cNvPr id="12" name="Picture 11" descr="BU_rgb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751" y="6103158"/>
              <a:ext cx="1324950" cy="594360"/>
            </a:xfrm>
            <a:prstGeom prst="rect">
              <a:avLst/>
            </a:prstGeom>
          </p:spPr>
        </p:pic>
        <p:pic>
          <p:nvPicPr>
            <p:cNvPr id="13" name="Picture 12" descr="UJED_version_academica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890" y="6103158"/>
              <a:ext cx="1418326" cy="594360"/>
            </a:xfrm>
            <a:prstGeom prst="rect">
              <a:avLst/>
            </a:prstGeom>
          </p:spPr>
        </p:pic>
        <p:pic>
          <p:nvPicPr>
            <p:cNvPr id="16" name="Picture 15" descr="usfs_col_logo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978" y="6103158"/>
              <a:ext cx="529689" cy="594360"/>
            </a:xfrm>
            <a:prstGeom prst="rect">
              <a:avLst/>
            </a:prstGeom>
          </p:spPr>
        </p:pic>
        <p:pic>
          <p:nvPicPr>
            <p:cNvPr id="17" name="Picture 16" descr="osu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944" y="6103158"/>
              <a:ext cx="652668" cy="594360"/>
            </a:xfrm>
            <a:prstGeom prst="rect">
              <a:avLst/>
            </a:prstGeom>
          </p:spPr>
        </p:pic>
        <p:pic>
          <p:nvPicPr>
            <p:cNvPr id="18" name="Picture 17" descr="whrc_logo240x208noC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099" y="6103158"/>
              <a:ext cx="714375" cy="594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2738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</TotalTime>
  <Words>450</Words>
  <Application>Microsoft Macintosh PowerPoint</Application>
  <PresentationFormat>On-screen Show (4:3)</PresentationFormat>
  <Paragraphs>87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Woods Hole Research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Wayne Walker</dc:creator>
  <cp:lastModifiedBy>Wayne Walker</cp:lastModifiedBy>
  <cp:revision>161</cp:revision>
  <dcterms:created xsi:type="dcterms:W3CDTF">2014-03-31T10:55:12Z</dcterms:created>
  <dcterms:modified xsi:type="dcterms:W3CDTF">2014-11-13T23:07:14Z</dcterms:modified>
</cp:coreProperties>
</file>